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1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1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834" y="-15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B0803-1CA6-4C80-8EDE-874122FCE025}" type="datetimeFigureOut">
              <a:rPr lang="ru-RU" smtClean="0"/>
              <a:t>06.06.2023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42FFC-3C5E-4D35-856D-BADA86B654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440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842FFC-3C5E-4D35-856D-BADA86B6540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957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lck.ru/347MCd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hyperlink" Target="https://okoris.ru/" TargetMode="External"/><Relationship Id="rId4" Type="http://schemas.openxmlformats.org/officeDocument/2006/relationships/hyperlink" Target="https://&#1088;&#1077;&#1090;&#1080;&#1085;&#1086;&#1073;&#1083;&#1072;&#1089;&#1090;&#1086;&#1084;&#1072;&#1080;&#1085;&#1092;&#1086;.&#1088;&#1092;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00" y="3987799"/>
            <a:ext cx="6794500" cy="6350000"/>
          </a:xfrm>
          <a:custGeom>
            <a:avLst/>
            <a:gdLst/>
            <a:ahLst/>
            <a:cxnLst/>
            <a:rect l="l" t="t" r="r" b="b"/>
            <a:pathLst>
              <a:path w="6794500" h="6350000">
                <a:moveTo>
                  <a:pt x="6794500" y="419100"/>
                </a:moveTo>
                <a:lnTo>
                  <a:pt x="1257300" y="419100"/>
                </a:lnTo>
                <a:lnTo>
                  <a:pt x="1257300" y="0"/>
                </a:lnTo>
                <a:lnTo>
                  <a:pt x="1244600" y="0"/>
                </a:lnTo>
                <a:lnTo>
                  <a:pt x="1244600" y="419100"/>
                </a:lnTo>
                <a:lnTo>
                  <a:pt x="0" y="419100"/>
                </a:lnTo>
                <a:lnTo>
                  <a:pt x="0" y="431800"/>
                </a:lnTo>
                <a:lnTo>
                  <a:pt x="1244600" y="431800"/>
                </a:lnTo>
                <a:lnTo>
                  <a:pt x="1244600" y="876300"/>
                </a:lnTo>
                <a:lnTo>
                  <a:pt x="0" y="876300"/>
                </a:lnTo>
                <a:lnTo>
                  <a:pt x="0" y="889000"/>
                </a:lnTo>
                <a:lnTo>
                  <a:pt x="1244600" y="889000"/>
                </a:lnTo>
                <a:lnTo>
                  <a:pt x="1244600" y="1587500"/>
                </a:lnTo>
                <a:lnTo>
                  <a:pt x="0" y="1587500"/>
                </a:lnTo>
                <a:lnTo>
                  <a:pt x="0" y="1600200"/>
                </a:lnTo>
                <a:lnTo>
                  <a:pt x="1244600" y="1600200"/>
                </a:lnTo>
                <a:lnTo>
                  <a:pt x="1244600" y="2298700"/>
                </a:lnTo>
                <a:lnTo>
                  <a:pt x="0" y="2298700"/>
                </a:lnTo>
                <a:lnTo>
                  <a:pt x="0" y="2311400"/>
                </a:lnTo>
                <a:lnTo>
                  <a:pt x="1244600" y="2311400"/>
                </a:lnTo>
                <a:lnTo>
                  <a:pt x="1244600" y="3009900"/>
                </a:lnTo>
                <a:lnTo>
                  <a:pt x="0" y="3009900"/>
                </a:lnTo>
                <a:lnTo>
                  <a:pt x="0" y="3022600"/>
                </a:lnTo>
                <a:lnTo>
                  <a:pt x="1244600" y="3022600"/>
                </a:lnTo>
                <a:lnTo>
                  <a:pt x="1244600" y="3467100"/>
                </a:lnTo>
                <a:lnTo>
                  <a:pt x="0" y="3467100"/>
                </a:lnTo>
                <a:lnTo>
                  <a:pt x="0" y="3479800"/>
                </a:lnTo>
                <a:lnTo>
                  <a:pt x="1244600" y="3479800"/>
                </a:lnTo>
                <a:lnTo>
                  <a:pt x="1244600" y="4178300"/>
                </a:lnTo>
                <a:lnTo>
                  <a:pt x="0" y="4178300"/>
                </a:lnTo>
                <a:lnTo>
                  <a:pt x="0" y="4191000"/>
                </a:lnTo>
                <a:lnTo>
                  <a:pt x="1244600" y="4191000"/>
                </a:lnTo>
                <a:lnTo>
                  <a:pt x="1244600" y="4889500"/>
                </a:lnTo>
                <a:lnTo>
                  <a:pt x="0" y="4889500"/>
                </a:lnTo>
                <a:lnTo>
                  <a:pt x="0" y="4902200"/>
                </a:lnTo>
                <a:lnTo>
                  <a:pt x="1244600" y="4902200"/>
                </a:lnTo>
                <a:lnTo>
                  <a:pt x="1244600" y="5600700"/>
                </a:lnTo>
                <a:lnTo>
                  <a:pt x="0" y="5600700"/>
                </a:lnTo>
                <a:lnTo>
                  <a:pt x="0" y="5613400"/>
                </a:lnTo>
                <a:lnTo>
                  <a:pt x="1244600" y="5613400"/>
                </a:lnTo>
                <a:lnTo>
                  <a:pt x="1244600" y="6350000"/>
                </a:lnTo>
                <a:lnTo>
                  <a:pt x="1257300" y="6350000"/>
                </a:lnTo>
                <a:lnTo>
                  <a:pt x="1257300" y="5613400"/>
                </a:lnTo>
                <a:lnTo>
                  <a:pt x="6794500" y="5613400"/>
                </a:lnTo>
                <a:lnTo>
                  <a:pt x="6794500" y="5600700"/>
                </a:lnTo>
                <a:lnTo>
                  <a:pt x="1257300" y="5600700"/>
                </a:lnTo>
                <a:lnTo>
                  <a:pt x="1257300" y="4902200"/>
                </a:lnTo>
                <a:lnTo>
                  <a:pt x="6794500" y="4902200"/>
                </a:lnTo>
                <a:lnTo>
                  <a:pt x="6794500" y="4889500"/>
                </a:lnTo>
                <a:lnTo>
                  <a:pt x="1257300" y="4889500"/>
                </a:lnTo>
                <a:lnTo>
                  <a:pt x="1257300" y="4191000"/>
                </a:lnTo>
                <a:lnTo>
                  <a:pt x="6794500" y="4191000"/>
                </a:lnTo>
                <a:lnTo>
                  <a:pt x="6794500" y="4178300"/>
                </a:lnTo>
                <a:lnTo>
                  <a:pt x="1257300" y="4178300"/>
                </a:lnTo>
                <a:lnTo>
                  <a:pt x="1257300" y="3479800"/>
                </a:lnTo>
                <a:lnTo>
                  <a:pt x="6794500" y="3479800"/>
                </a:lnTo>
                <a:lnTo>
                  <a:pt x="6794500" y="3467100"/>
                </a:lnTo>
                <a:lnTo>
                  <a:pt x="1257300" y="3467100"/>
                </a:lnTo>
                <a:lnTo>
                  <a:pt x="1257300" y="3022600"/>
                </a:lnTo>
                <a:lnTo>
                  <a:pt x="6794500" y="3022600"/>
                </a:lnTo>
                <a:lnTo>
                  <a:pt x="6794500" y="3009900"/>
                </a:lnTo>
                <a:lnTo>
                  <a:pt x="1257300" y="3009900"/>
                </a:lnTo>
                <a:lnTo>
                  <a:pt x="1257300" y="2311400"/>
                </a:lnTo>
                <a:lnTo>
                  <a:pt x="6794500" y="2311400"/>
                </a:lnTo>
                <a:lnTo>
                  <a:pt x="6794500" y="2298700"/>
                </a:lnTo>
                <a:lnTo>
                  <a:pt x="1257300" y="2298700"/>
                </a:lnTo>
                <a:lnTo>
                  <a:pt x="1257300" y="1600200"/>
                </a:lnTo>
                <a:lnTo>
                  <a:pt x="6794500" y="1600200"/>
                </a:lnTo>
                <a:lnTo>
                  <a:pt x="6794500" y="1587500"/>
                </a:lnTo>
                <a:lnTo>
                  <a:pt x="1257300" y="1587500"/>
                </a:lnTo>
                <a:lnTo>
                  <a:pt x="1257300" y="889000"/>
                </a:lnTo>
                <a:lnTo>
                  <a:pt x="6794500" y="889000"/>
                </a:lnTo>
                <a:lnTo>
                  <a:pt x="6794500" y="876300"/>
                </a:lnTo>
                <a:lnTo>
                  <a:pt x="1257300" y="876300"/>
                </a:lnTo>
                <a:lnTo>
                  <a:pt x="1257300" y="431800"/>
                </a:lnTo>
                <a:lnTo>
                  <a:pt x="6794500" y="431800"/>
                </a:lnTo>
                <a:lnTo>
                  <a:pt x="6794500" y="419100"/>
                </a:lnTo>
                <a:close/>
              </a:path>
            </a:pathLst>
          </a:custGeom>
          <a:solidFill>
            <a:srgbClr val="C4CFD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63500"/>
            <a:ext cx="7556500" cy="224790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496501" y="251480"/>
            <a:ext cx="6863149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900" dirty="0" smtClean="0">
                <a:latin typeface="+mj-lt"/>
              </a:rPr>
              <a:t>ГЛАЗНОЕ ПРОТЕЗИРОВАНИЕ ДЕТЕЙ - 2023</a:t>
            </a:r>
            <a:endParaRPr lang="ru-RU" sz="2900" dirty="0">
              <a:latin typeface="+mj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6821" y="736587"/>
            <a:ext cx="70155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Онлайн-конференция для: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офтальмологов, </a:t>
            </a:r>
            <a:r>
              <a:rPr lang="ru-RU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оптометристов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специалистов по глазному протезированию;</a:t>
            </a:r>
          </a:p>
          <a:p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родителей и близких детей/подростков, использующих глазной протез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2648" y="1624568"/>
            <a:ext cx="1777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27 июня 2023 г.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577561" y="2603500"/>
            <a:ext cx="39216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dirty="0" smtClean="0"/>
              <a:t>ПРОГРАММА</a:t>
            </a:r>
            <a:r>
              <a:rPr lang="ru-RU" sz="1500" dirty="0" smtClean="0"/>
              <a:t>  (время московское)</a:t>
            </a:r>
            <a:endParaRPr lang="ru-RU" sz="1500" dirty="0"/>
          </a:p>
        </p:txBody>
      </p:sp>
      <p:sp>
        <p:nvSpPr>
          <p:cNvPr id="38" name="TextBox 37"/>
          <p:cNvSpPr txBox="1"/>
          <p:nvPr/>
        </p:nvSpPr>
        <p:spPr>
          <a:xfrm>
            <a:off x="468000" y="3898900"/>
            <a:ext cx="95207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11:00 – </a:t>
            </a:r>
            <a:endParaRPr lang="ru-RU" sz="1300" dirty="0"/>
          </a:p>
        </p:txBody>
      </p:sp>
      <p:sp>
        <p:nvSpPr>
          <p:cNvPr id="39" name="TextBox 38"/>
          <p:cNvSpPr txBox="1"/>
          <p:nvPr/>
        </p:nvSpPr>
        <p:spPr>
          <a:xfrm>
            <a:off x="1800000" y="3888000"/>
            <a:ext cx="552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Открытие конференции</a:t>
            </a:r>
            <a:r>
              <a:rPr lang="en-US" sz="1400" dirty="0"/>
              <a:t>.</a:t>
            </a:r>
            <a:r>
              <a:rPr lang="en-US" sz="1400" dirty="0" smtClean="0"/>
              <a:t> </a:t>
            </a:r>
          </a:p>
          <a:p>
            <a:r>
              <a:rPr lang="ru-RU" sz="1400" dirty="0" smtClean="0"/>
              <a:t>Приветственное </a:t>
            </a:r>
            <a:r>
              <a:rPr lang="ru-RU" sz="1400" dirty="0"/>
              <a:t>слово: И.А. Филатова и Т.Л. </a:t>
            </a:r>
            <a:r>
              <a:rPr lang="ru-RU" sz="1400" dirty="0" smtClean="0"/>
              <a:t>Ушакова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468000" y="4507200"/>
            <a:ext cx="12563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11:</a:t>
            </a:r>
            <a:r>
              <a:rPr lang="en-US" sz="1300" dirty="0" smtClean="0"/>
              <a:t>2</a:t>
            </a:r>
            <a:r>
              <a:rPr lang="ru-RU" sz="1300" dirty="0" smtClean="0"/>
              <a:t>0 – 11:</a:t>
            </a:r>
            <a:r>
              <a:rPr lang="en-US" sz="1300" dirty="0" smtClean="0"/>
              <a:t>4</a:t>
            </a:r>
            <a:r>
              <a:rPr lang="ru-RU" sz="1300" dirty="0" smtClean="0"/>
              <a:t>0</a:t>
            </a:r>
            <a:endParaRPr lang="ru-RU" sz="1300" dirty="0"/>
          </a:p>
        </p:txBody>
      </p:sp>
      <p:sp>
        <p:nvSpPr>
          <p:cNvPr id="41" name="TextBox 40"/>
          <p:cNvSpPr txBox="1"/>
          <p:nvPr/>
        </p:nvSpPr>
        <p:spPr>
          <a:xfrm>
            <a:off x="1800000" y="4505523"/>
            <a:ext cx="563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468000" y="4957200"/>
            <a:ext cx="110956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11:</a:t>
            </a:r>
            <a:r>
              <a:rPr lang="en-US" sz="1300" dirty="0" smtClean="0"/>
              <a:t>4</a:t>
            </a:r>
            <a:r>
              <a:rPr lang="ru-RU" sz="1300" dirty="0" smtClean="0"/>
              <a:t>0 – 1</a:t>
            </a:r>
            <a:r>
              <a:rPr lang="en-US" sz="1300" dirty="0" smtClean="0"/>
              <a:t>2</a:t>
            </a:r>
            <a:r>
              <a:rPr lang="ru-RU" sz="1300" dirty="0" smtClean="0"/>
              <a:t>:</a:t>
            </a:r>
            <a:r>
              <a:rPr lang="en-US" sz="1300" dirty="0" smtClean="0"/>
              <a:t>0</a:t>
            </a:r>
            <a:r>
              <a:rPr lang="ru-RU" sz="1300" dirty="0" smtClean="0"/>
              <a:t>0</a:t>
            </a:r>
            <a:endParaRPr lang="ru-RU" sz="1300" dirty="0"/>
          </a:p>
        </p:txBody>
      </p:sp>
      <p:sp>
        <p:nvSpPr>
          <p:cNvPr id="44" name="TextBox 43"/>
          <p:cNvSpPr txBox="1"/>
          <p:nvPr/>
        </p:nvSpPr>
        <p:spPr>
          <a:xfrm>
            <a:off x="1800000" y="4392000"/>
            <a:ext cx="5638800" cy="54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И.А. Филатова.</a:t>
            </a:r>
            <a:r>
              <a:rPr lang="ru-RU" sz="1400" dirty="0" smtClean="0"/>
              <a:t> </a:t>
            </a:r>
            <a:r>
              <a:rPr lang="ru-RU" sz="1400" dirty="0"/>
              <a:t>Проблемы и их решения у пациентов после комбинированного лечения </a:t>
            </a:r>
            <a:r>
              <a:rPr lang="ru-RU" sz="1400" dirty="0" smtClean="0"/>
              <a:t>ретинобластомы</a:t>
            </a:r>
            <a:endParaRPr lang="ru-RU" sz="1400" i="1" dirty="0" smtClean="0"/>
          </a:p>
        </p:txBody>
      </p:sp>
      <p:sp>
        <p:nvSpPr>
          <p:cNvPr id="45" name="TextBox 44"/>
          <p:cNvSpPr txBox="1"/>
          <p:nvPr/>
        </p:nvSpPr>
        <p:spPr>
          <a:xfrm>
            <a:off x="1800000" y="5670000"/>
            <a:ext cx="5563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Н.А. </a:t>
            </a:r>
            <a:r>
              <a:rPr lang="ru-RU" sz="1400" b="1" dirty="0" smtClean="0"/>
              <a:t>Баранова. </a:t>
            </a:r>
            <a:r>
              <a:rPr lang="ru-RU" sz="1400" dirty="0" smtClean="0"/>
              <a:t>Глазное </a:t>
            </a:r>
            <a:r>
              <a:rPr lang="ru-RU" sz="1400" dirty="0"/>
              <a:t>протезирование в реабилитации детей с врожденным анофтальмом и </a:t>
            </a:r>
            <a:r>
              <a:rPr lang="ru-RU" sz="1400" dirty="0" err="1" smtClean="0"/>
              <a:t>микрофтальмом</a:t>
            </a:r>
            <a:endParaRPr lang="ru-RU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1800001" y="6390000"/>
            <a:ext cx="5338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И.А. </a:t>
            </a:r>
            <a:r>
              <a:rPr lang="ru-RU" sz="1400" b="1" dirty="0" smtClean="0"/>
              <a:t>Сироткина. </a:t>
            </a:r>
            <a:r>
              <a:rPr lang="ru-RU" sz="1400" dirty="0" smtClean="0"/>
              <a:t>Как </a:t>
            </a:r>
            <a:r>
              <a:rPr lang="ru-RU" sz="1400" dirty="0"/>
              <a:t>использовать глазной протез, чтобы жизнь была комфортной</a:t>
            </a:r>
            <a:r>
              <a:rPr lang="ru-RU" sz="1400" dirty="0" smtClean="0"/>
              <a:t>? Главные </a:t>
            </a:r>
            <a:r>
              <a:rPr lang="ru-RU" sz="1400" dirty="0"/>
              <a:t>ошибки и как их </a:t>
            </a:r>
            <a:r>
              <a:rPr lang="ru-RU" sz="1400" dirty="0" smtClean="0"/>
              <a:t>избежать</a:t>
            </a:r>
            <a:endParaRPr lang="ru-RU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1800000" y="7081200"/>
            <a:ext cx="5423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А.Р. Тумасян. </a:t>
            </a:r>
            <a:r>
              <a:rPr lang="ru-RU" sz="1400" dirty="0" smtClean="0"/>
              <a:t>Глазное </a:t>
            </a:r>
            <a:r>
              <a:rPr lang="ru-RU" sz="1400" dirty="0"/>
              <a:t>протезирование: маршрут пациента </a:t>
            </a:r>
            <a:r>
              <a:rPr lang="ru-RU" sz="1400" dirty="0" smtClean="0"/>
              <a:t>в Москве</a:t>
            </a:r>
            <a:endParaRPr lang="ru-RU" sz="11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1800000" y="7560000"/>
            <a:ext cx="51393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ru-RU" sz="1400" b="1" u="sng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Е.А. Перфильева</a:t>
            </a:r>
            <a:r>
              <a:rPr lang="ru-RU" sz="1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В.В. </a:t>
            </a:r>
            <a:r>
              <a:rPr lang="ru-RU" sz="1400" b="1" dirty="0" err="1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Шклярук</a:t>
            </a:r>
            <a:r>
              <a:rPr lang="ru-RU" sz="1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1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Глазное протезирование: маршрут пациента</a:t>
            </a:r>
            <a:endParaRPr lang="ru-RU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800000" y="8262000"/>
            <a:ext cx="5026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Н.Н. Кудрявцева. </a:t>
            </a:r>
            <a:r>
              <a:rPr lang="ru-RU" sz="1400" dirty="0" smtClean="0"/>
              <a:t>Юридические </a:t>
            </a:r>
            <a:r>
              <a:rPr lang="ru-RU" sz="1400" dirty="0"/>
              <a:t>аспекты глазного </a:t>
            </a:r>
            <a:r>
              <a:rPr lang="ru-RU" sz="1400" dirty="0" smtClean="0"/>
              <a:t>протезирования детей </a:t>
            </a:r>
            <a:endParaRPr lang="ru-RU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1800000" y="8985600"/>
            <a:ext cx="5500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Т.Н. Привалова. </a:t>
            </a:r>
            <a:r>
              <a:rPr lang="ru-RU" sz="1400" dirty="0" smtClean="0"/>
              <a:t>Монокулярное </a:t>
            </a:r>
            <a:r>
              <a:rPr lang="ru-RU" sz="1400" dirty="0"/>
              <a:t>зрение: как помочь ребенку </a:t>
            </a:r>
            <a:r>
              <a:rPr lang="ru-RU" sz="1400" dirty="0" smtClean="0"/>
              <a:t>адаптироваться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1800000" y="9684000"/>
            <a:ext cx="5500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Общая дискуссия. Ответы на вопросы.</a:t>
            </a:r>
          </a:p>
          <a:p>
            <a:r>
              <a:rPr lang="ru-RU" sz="1400" b="1" dirty="0" smtClean="0"/>
              <a:t>Закрытие конференции.</a:t>
            </a:r>
            <a:endParaRPr lang="ru-RU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468000" y="5678170"/>
            <a:ext cx="12563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1</a:t>
            </a:r>
            <a:r>
              <a:rPr lang="en-US" sz="1300" dirty="0" smtClean="0"/>
              <a:t>2</a:t>
            </a:r>
            <a:r>
              <a:rPr lang="ru-RU" sz="1300" dirty="0" smtClean="0"/>
              <a:t>:</a:t>
            </a:r>
            <a:r>
              <a:rPr lang="en-US" sz="1300" dirty="0" smtClean="0"/>
              <a:t>0</a:t>
            </a:r>
            <a:r>
              <a:rPr lang="ru-RU" sz="1300" dirty="0" smtClean="0"/>
              <a:t>0 – 12:</a:t>
            </a:r>
            <a:r>
              <a:rPr lang="en-US" sz="1300" dirty="0" smtClean="0"/>
              <a:t>2</a:t>
            </a:r>
            <a:r>
              <a:rPr lang="ru-RU" sz="1300" dirty="0" smtClean="0"/>
              <a:t>0</a:t>
            </a:r>
            <a:endParaRPr lang="ru-RU" sz="1300" dirty="0"/>
          </a:p>
        </p:txBody>
      </p:sp>
      <p:sp>
        <p:nvSpPr>
          <p:cNvPr id="53" name="TextBox 52"/>
          <p:cNvSpPr txBox="1"/>
          <p:nvPr/>
        </p:nvSpPr>
        <p:spPr>
          <a:xfrm>
            <a:off x="468000" y="6390000"/>
            <a:ext cx="12563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12:</a:t>
            </a:r>
            <a:r>
              <a:rPr lang="en-US" sz="1300" dirty="0" smtClean="0"/>
              <a:t>2</a:t>
            </a:r>
            <a:r>
              <a:rPr lang="ru-RU" sz="1300" dirty="0" smtClean="0"/>
              <a:t>0 – 12:</a:t>
            </a:r>
            <a:r>
              <a:rPr lang="en-US" sz="1300" dirty="0" smtClean="0"/>
              <a:t>4</a:t>
            </a:r>
            <a:r>
              <a:rPr lang="ru-RU" sz="1300" dirty="0" smtClean="0"/>
              <a:t>0</a:t>
            </a:r>
            <a:endParaRPr lang="ru-RU" sz="1300" dirty="0"/>
          </a:p>
        </p:txBody>
      </p:sp>
      <p:sp>
        <p:nvSpPr>
          <p:cNvPr id="54" name="TextBox 53"/>
          <p:cNvSpPr txBox="1"/>
          <p:nvPr/>
        </p:nvSpPr>
        <p:spPr>
          <a:xfrm>
            <a:off x="468000" y="7081200"/>
            <a:ext cx="12563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12:</a:t>
            </a:r>
            <a:r>
              <a:rPr lang="en-US" sz="1300" dirty="0" smtClean="0"/>
              <a:t>4</a:t>
            </a:r>
            <a:r>
              <a:rPr lang="ru-RU" sz="1300" dirty="0" smtClean="0"/>
              <a:t>0 – 1</a:t>
            </a:r>
            <a:r>
              <a:rPr lang="en-US" sz="1300" dirty="0" smtClean="0"/>
              <a:t>3</a:t>
            </a:r>
            <a:r>
              <a:rPr lang="ru-RU" sz="1300" dirty="0" smtClean="0"/>
              <a:t>:</a:t>
            </a:r>
            <a:r>
              <a:rPr lang="en-US" sz="1300" dirty="0" smtClean="0"/>
              <a:t>0</a:t>
            </a:r>
            <a:r>
              <a:rPr lang="ru-RU" sz="1300" dirty="0" smtClean="0"/>
              <a:t>0</a:t>
            </a:r>
            <a:endParaRPr lang="ru-RU" sz="1300" dirty="0"/>
          </a:p>
        </p:txBody>
      </p:sp>
      <p:sp>
        <p:nvSpPr>
          <p:cNvPr id="55" name="TextBox 54"/>
          <p:cNvSpPr txBox="1"/>
          <p:nvPr/>
        </p:nvSpPr>
        <p:spPr>
          <a:xfrm>
            <a:off x="468000" y="7560000"/>
            <a:ext cx="12563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1</a:t>
            </a:r>
            <a:r>
              <a:rPr lang="en-US" sz="1300" dirty="0" smtClean="0"/>
              <a:t>3</a:t>
            </a:r>
            <a:r>
              <a:rPr lang="ru-RU" sz="1300" dirty="0" smtClean="0"/>
              <a:t>:00 – 13:20</a:t>
            </a:r>
            <a:endParaRPr lang="ru-RU" sz="1300" dirty="0"/>
          </a:p>
        </p:txBody>
      </p:sp>
      <p:sp>
        <p:nvSpPr>
          <p:cNvPr id="56" name="TextBox 55"/>
          <p:cNvSpPr txBox="1"/>
          <p:nvPr/>
        </p:nvSpPr>
        <p:spPr>
          <a:xfrm>
            <a:off x="468000" y="8262000"/>
            <a:ext cx="12563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13:20 – 13:40</a:t>
            </a:r>
            <a:endParaRPr lang="ru-RU" sz="1300" dirty="0"/>
          </a:p>
        </p:txBody>
      </p:sp>
      <p:sp>
        <p:nvSpPr>
          <p:cNvPr id="57" name="TextBox 56"/>
          <p:cNvSpPr txBox="1"/>
          <p:nvPr/>
        </p:nvSpPr>
        <p:spPr>
          <a:xfrm>
            <a:off x="447698" y="9684000"/>
            <a:ext cx="12563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14:00 – 14:30</a:t>
            </a:r>
            <a:endParaRPr lang="ru-RU" sz="1300" dirty="0"/>
          </a:p>
        </p:txBody>
      </p:sp>
      <p:sp>
        <p:nvSpPr>
          <p:cNvPr id="58" name="TextBox 57"/>
          <p:cNvSpPr txBox="1"/>
          <p:nvPr/>
        </p:nvSpPr>
        <p:spPr>
          <a:xfrm>
            <a:off x="468000" y="8985600"/>
            <a:ext cx="125630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00" dirty="0" smtClean="0"/>
              <a:t>13:40 – 14:00</a:t>
            </a:r>
            <a:endParaRPr lang="ru-RU" sz="1300" dirty="0"/>
          </a:p>
        </p:txBody>
      </p:sp>
      <p:pic>
        <p:nvPicPr>
          <p:cNvPr id="62" name="Рисунок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874" y="2922279"/>
            <a:ext cx="496126" cy="504000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96"/>
          <a:stretch/>
        </p:blipFill>
        <p:spPr>
          <a:xfrm>
            <a:off x="381000" y="2848094"/>
            <a:ext cx="704353" cy="64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00000" y="4955070"/>
            <a:ext cx="51556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/>
              <a:t>А.В. Котельникова</a:t>
            </a:r>
            <a:r>
              <a:rPr lang="ru-RU" sz="1400" b="1" dirty="0" smtClean="0"/>
              <a:t>, А.А. Яровой, В.А. Яровая. </a:t>
            </a:r>
            <a:r>
              <a:rPr lang="ru-RU" sz="1400" dirty="0" smtClean="0"/>
              <a:t>Эндопротезирование </a:t>
            </a:r>
            <a:r>
              <a:rPr lang="ru-RU" sz="1400" dirty="0"/>
              <a:t>орбиты: особенности ухода и наблюдения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744" y="1917700"/>
            <a:ext cx="1450906" cy="14509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12000" y="546100"/>
            <a:ext cx="636665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 smtClean="0"/>
              <a:t>Конференция проводится при </a:t>
            </a:r>
            <a:r>
              <a:rPr lang="ru-RU" sz="1300" i="1" dirty="0"/>
              <a:t>поддержке Экспертного совета по </a:t>
            </a:r>
            <a:r>
              <a:rPr lang="ru-RU" sz="1300" i="1" dirty="0" err="1"/>
              <a:t>офтальмопластической</a:t>
            </a:r>
            <a:r>
              <a:rPr lang="ru-RU" sz="1300" i="1" dirty="0"/>
              <a:t> хирургии Общероссийской общественной организации «Ассоциация врачей-офтальмологов</a:t>
            </a:r>
            <a:r>
              <a:rPr lang="ru-RU" sz="1300" i="1" dirty="0" smtClean="0"/>
              <a:t>».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7400" y="3997975"/>
            <a:ext cx="6500000" cy="6301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FF61DC"/>
                </a:solidFill>
              </a:rPr>
              <a:t>                                                             АВТОРЫ</a:t>
            </a:r>
            <a:r>
              <a:rPr lang="ru-RU" sz="1200" b="1" dirty="0">
                <a:solidFill>
                  <a:srgbClr val="FF61DC"/>
                </a:solidFill>
              </a:rPr>
              <a:t>: </a:t>
            </a:r>
            <a:endParaRPr lang="ru-RU" sz="1200" b="1" dirty="0" smtClean="0">
              <a:solidFill>
                <a:srgbClr val="FF61DC"/>
              </a:solidFill>
            </a:endParaRPr>
          </a:p>
          <a:p>
            <a:endParaRPr lang="ru-RU" sz="700" dirty="0"/>
          </a:p>
          <a:p>
            <a:pPr marL="714375" indent="-714375" algn="just"/>
            <a:r>
              <a:rPr lang="ru-RU" sz="1300" b="1" dirty="0"/>
              <a:t>Баранова Надежда Александровна </a:t>
            </a:r>
            <a:r>
              <a:rPr lang="ru-RU" sz="1300" dirty="0"/>
              <a:t>–</a:t>
            </a:r>
            <a:r>
              <a:rPr lang="ru-RU" sz="1300" b="1" dirty="0"/>
              <a:t> </a:t>
            </a:r>
            <a:r>
              <a:rPr lang="ru-RU" sz="1300" dirty="0"/>
              <a:t>зав. лабораторией сложного глазного протезирования</a:t>
            </a:r>
            <a:r>
              <a:rPr lang="ru-RU" sz="1300" b="1" dirty="0"/>
              <a:t> </a:t>
            </a:r>
            <a:r>
              <a:rPr lang="ru-RU" sz="1300" dirty="0"/>
              <a:t>СПб ГБУЗ «Диагностический центр №7» (глазной) для взрослого и детского </a:t>
            </a:r>
            <a:r>
              <a:rPr lang="ru-RU" sz="1300" dirty="0" smtClean="0"/>
              <a:t>населения</a:t>
            </a:r>
          </a:p>
          <a:p>
            <a:pPr marL="714375" indent="-714375" algn="just"/>
            <a:endParaRPr lang="ru-RU" sz="1050" dirty="0"/>
          </a:p>
          <a:p>
            <a:pPr marL="714375" indent="-714375" algn="just"/>
            <a:r>
              <a:rPr lang="ru-RU" sz="1300" b="1" dirty="0" smtClean="0"/>
              <a:t>Котельникова Анастасия Викторовна </a:t>
            </a:r>
            <a:r>
              <a:rPr lang="ru-RU" sz="1300" dirty="0"/>
              <a:t>– </a:t>
            </a:r>
            <a:r>
              <a:rPr lang="ru-RU" sz="1300" dirty="0" smtClean="0"/>
              <a:t> врач-офтальмолог, </a:t>
            </a:r>
            <a:r>
              <a:rPr lang="ru-RU" sz="1300" dirty="0"/>
              <a:t>аспирант </a:t>
            </a:r>
            <a:r>
              <a:rPr lang="ru-RU" sz="1300" dirty="0" smtClean="0"/>
              <a:t>ФГАУ </a:t>
            </a:r>
            <a:r>
              <a:rPr lang="ru-RU" sz="1300" dirty="0"/>
              <a:t>НМИЦ «МНТК «Микрохирургия глаза» им. акад. С. Н. Федорова» Минздрава России</a:t>
            </a:r>
            <a:endParaRPr lang="ru-RU" sz="1300" dirty="0" smtClean="0"/>
          </a:p>
          <a:p>
            <a:pPr marL="714375" indent="-714375" algn="just"/>
            <a:endParaRPr lang="ru-RU" sz="1100" b="1" dirty="0"/>
          </a:p>
          <a:p>
            <a:pPr marL="714375" indent="-714375" algn="just"/>
            <a:r>
              <a:rPr lang="ru-RU" sz="1300" b="1" dirty="0" smtClean="0"/>
              <a:t>Кудрявцева </a:t>
            </a:r>
            <a:r>
              <a:rPr lang="ru-RU" sz="1300" b="1" dirty="0"/>
              <a:t>Наталия Николаевна </a:t>
            </a:r>
            <a:r>
              <a:rPr lang="ru-RU" sz="1300" dirty="0"/>
              <a:t>– юрист детского правозащитников проекта «</a:t>
            </a:r>
            <a:r>
              <a:rPr lang="ru-RU" sz="1300" dirty="0" err="1"/>
              <a:t>Патронус</a:t>
            </a:r>
            <a:r>
              <a:rPr lang="ru-RU" sz="1300" dirty="0"/>
              <a:t>» АНО «Пространство общения», член Совета Московской городской ассоциации родителей детей-инвалидов (МГАРДИ</a:t>
            </a:r>
            <a:r>
              <a:rPr lang="ru-RU" sz="1300" dirty="0" smtClean="0"/>
              <a:t>)</a:t>
            </a:r>
          </a:p>
          <a:p>
            <a:pPr marL="714375" indent="-714375" algn="just"/>
            <a:endParaRPr lang="ru-RU" sz="1050" dirty="0"/>
          </a:p>
          <a:p>
            <a:pPr marL="714375" indent="-714375" algn="just"/>
            <a:r>
              <a:rPr lang="ru-RU" sz="1300" b="1" dirty="0"/>
              <a:t>Перфильева Екатерина Андреевна – </a:t>
            </a:r>
            <a:r>
              <a:rPr lang="ru-RU" sz="1300" dirty="0"/>
              <a:t>главный врач сети офтальмологических клиник «Кругозор» </a:t>
            </a:r>
            <a:endParaRPr lang="ru-RU" sz="1300" dirty="0" smtClean="0"/>
          </a:p>
          <a:p>
            <a:pPr marL="714375" indent="-714375" algn="just"/>
            <a:endParaRPr lang="ru-RU" sz="1050" dirty="0"/>
          </a:p>
          <a:p>
            <a:pPr marL="714375" indent="-714375" algn="just"/>
            <a:r>
              <a:rPr lang="ru-RU" sz="1300" b="1" dirty="0"/>
              <a:t>Привалова Татьяна Николаевна – </a:t>
            </a:r>
            <a:r>
              <a:rPr lang="ru-RU" sz="1300" dirty="0"/>
              <a:t>тифлопедагог, преподаватель-исследователь, научный руководитель Центра развития «</a:t>
            </a:r>
            <a:r>
              <a:rPr lang="ru-RU" sz="1300" dirty="0" err="1"/>
              <a:t>Сенсорика</a:t>
            </a:r>
            <a:r>
              <a:rPr lang="ru-RU" sz="1300" dirty="0"/>
              <a:t>» (г. Вологда</a:t>
            </a:r>
            <a:r>
              <a:rPr lang="ru-RU" sz="1300" dirty="0" smtClean="0"/>
              <a:t>)</a:t>
            </a:r>
          </a:p>
          <a:p>
            <a:pPr marL="714375" indent="-714375"/>
            <a:endParaRPr lang="ru-RU" sz="1050" dirty="0"/>
          </a:p>
          <a:p>
            <a:pPr marL="714375" indent="-714375" algn="just"/>
            <a:r>
              <a:rPr lang="ru-RU" sz="1300" b="1" dirty="0"/>
              <a:t>Сироткина Ирина Анатольевна </a:t>
            </a:r>
            <a:r>
              <a:rPr lang="ru-RU" sz="1300" dirty="0"/>
              <a:t>– к.м.н., офтальмопластический хирург, руководитель Уральского центра глазного протезирования «</a:t>
            </a:r>
            <a:r>
              <a:rPr lang="ru-RU" sz="1300" dirty="0" err="1"/>
              <a:t>Окорис</a:t>
            </a:r>
            <a:r>
              <a:rPr lang="ru-RU" sz="1300" dirty="0"/>
              <a:t>», секретарь Экспертного совета по пластической </a:t>
            </a:r>
            <a:r>
              <a:rPr lang="ru-RU" sz="1300" dirty="0" err="1"/>
              <a:t>офтальмохирургии</a:t>
            </a:r>
            <a:r>
              <a:rPr lang="ru-RU" sz="1300" dirty="0"/>
              <a:t> Ассоциации врачей-офтальмологов, президент Европейской ассоциации глазных протезистов (АЕО) </a:t>
            </a:r>
            <a:r>
              <a:rPr lang="ru-RU" sz="1300" dirty="0" smtClean="0"/>
              <a:t>2015-2017</a:t>
            </a:r>
          </a:p>
          <a:p>
            <a:pPr marL="714375" indent="-714375"/>
            <a:endParaRPr lang="ru-RU" sz="1050" dirty="0"/>
          </a:p>
          <a:p>
            <a:pPr marL="714375" indent="-714375" algn="just"/>
            <a:r>
              <a:rPr lang="ru-RU" sz="1300" b="1" dirty="0"/>
              <a:t>Тумасян Александр </a:t>
            </a:r>
            <a:r>
              <a:rPr lang="ru-RU" sz="1300" b="1" dirty="0" err="1"/>
              <a:t>Рафаэлович</a:t>
            </a:r>
            <a:r>
              <a:rPr lang="ru-RU" sz="1300" dirty="0"/>
              <a:t> – к.м.н., доцент, главный внештатный детский специалист офтальмолог Департамента здравоохранения г. Москвы, зав. офтальмологического отделения Консультационно-диагностического центра ГБУЗ «Морозовская </a:t>
            </a:r>
            <a:r>
              <a:rPr lang="ru-RU" sz="1300" dirty="0" smtClean="0"/>
              <a:t>ДГКБ детская городская клиническая больница Департамента </a:t>
            </a:r>
            <a:r>
              <a:rPr lang="ru-RU" sz="1300" dirty="0"/>
              <a:t>здравоохранения города Москвы</a:t>
            </a:r>
            <a:r>
              <a:rPr lang="ru-RU" sz="1300" dirty="0" smtClean="0"/>
              <a:t>»</a:t>
            </a:r>
          </a:p>
          <a:p>
            <a:pPr marL="714375" indent="-714375"/>
            <a:endParaRPr lang="ru-RU" sz="1050" dirty="0"/>
          </a:p>
          <a:p>
            <a:endParaRPr lang="ru-RU" sz="1000" dirty="0"/>
          </a:p>
          <a:p>
            <a:endParaRPr lang="ru-RU" sz="1250" dirty="0"/>
          </a:p>
        </p:txBody>
      </p:sp>
      <p:sp>
        <p:nvSpPr>
          <p:cNvPr id="23" name="TextBox 22"/>
          <p:cNvSpPr txBox="1"/>
          <p:nvPr/>
        </p:nvSpPr>
        <p:spPr>
          <a:xfrm>
            <a:off x="612000" y="1301403"/>
            <a:ext cx="626061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i="1" dirty="0"/>
              <a:t>Материалы выступлений (в том числе визуальные материалы: фото и видео) являются интеллектуальной собственностью авторов и не могут быть записаны или использованы участниками мероприятия без авторского </a:t>
            </a:r>
            <a:r>
              <a:rPr lang="ru-RU" sz="1300" i="1" dirty="0" smtClean="0"/>
              <a:t>согласия.</a:t>
            </a:r>
            <a:endParaRPr lang="ru-RU" sz="13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612000" y="2311112"/>
            <a:ext cx="626061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i="1" dirty="0" smtClean="0"/>
              <a:t>Все авторы и слушатели получат сертификат участия в конференции.</a:t>
            </a:r>
            <a:endParaRPr lang="ru-RU" sz="13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12000" y="2673003"/>
            <a:ext cx="666484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i="1" dirty="0" smtClean="0"/>
              <a:t>Слушатели </a:t>
            </a:r>
            <a:r>
              <a:rPr lang="ru-RU" sz="1300" i="1" dirty="0"/>
              <a:t>имеют возможность </a:t>
            </a:r>
            <a:r>
              <a:rPr lang="ru-RU" sz="1300" b="1" i="1" dirty="0"/>
              <a:t>написать свои вопросы докладчикам заранее </a:t>
            </a:r>
            <a:r>
              <a:rPr lang="ru-RU" sz="1300" i="1" dirty="0"/>
              <a:t>(по ссылке - </a:t>
            </a:r>
            <a:r>
              <a:rPr lang="ru-RU" sz="1300" u="sng" dirty="0">
                <a:hlinkClick r:id="rId2"/>
              </a:rPr>
              <a:t>https://clck.ru/347MCd</a:t>
            </a:r>
            <a:r>
              <a:rPr lang="ru-RU" sz="1300" i="1" dirty="0"/>
              <a:t>) или в чате конференции. Докладчики по возможности на них ответят.</a:t>
            </a:r>
            <a:endParaRPr lang="ru-RU" sz="13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2000" y="1989833"/>
            <a:ext cx="6664846" cy="3223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i="1" dirty="0"/>
              <a:t>Организаторы</a:t>
            </a:r>
            <a:r>
              <a:rPr lang="ru-RU" sz="13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i="1" dirty="0"/>
              <a:t>оставляют за собой право внесения изменений в </a:t>
            </a:r>
            <a:r>
              <a:rPr lang="ru-RU" sz="1300" i="1" dirty="0" smtClean="0"/>
              <a:t>программу.</a:t>
            </a:r>
            <a:endParaRPr lang="ru-RU" sz="13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636649" y="8851900"/>
            <a:ext cx="6189601" cy="1371600"/>
            <a:chOff x="636649" y="4051300"/>
            <a:chExt cx="6189601" cy="13716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96"/>
            <a:stretch/>
          </p:blipFill>
          <p:spPr>
            <a:xfrm>
              <a:off x="636649" y="4859864"/>
              <a:ext cx="612000" cy="563036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2313049" y="4051300"/>
              <a:ext cx="335064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>
                  <a:solidFill>
                    <a:srgbClr val="FF61DC"/>
                  </a:solidFill>
                </a:rPr>
                <a:t>ОРГАНИЗАТОРЫ КОНФЕРЕНЦИИ</a:t>
              </a:r>
              <a:endParaRPr lang="ru-RU" sz="1600" b="1" dirty="0">
                <a:solidFill>
                  <a:srgbClr val="FF61DC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42199" y="4889500"/>
              <a:ext cx="548405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/>
                <a:t>«Ретинобластома Инфо» </a:t>
              </a:r>
              <a:r>
                <a:rPr lang="ru-RU" sz="1400" dirty="0" smtClean="0"/>
                <a:t>информационно-просветительский проект       </a:t>
              </a:r>
            </a:p>
            <a:p>
              <a:pPr algn="r"/>
              <a:r>
                <a:rPr lang="en-US" sz="1400" dirty="0" smtClean="0">
                  <a:hlinkClick r:id="rId4"/>
                </a:rPr>
                <a:t>https</a:t>
              </a:r>
              <a:r>
                <a:rPr lang="en-US" sz="1400" dirty="0">
                  <a:hlinkClick r:id="rId4"/>
                </a:rPr>
                <a:t>://</a:t>
              </a:r>
              <a:r>
                <a:rPr lang="ru-RU" sz="1400" dirty="0" err="1">
                  <a:hlinkClick r:id="rId4"/>
                </a:rPr>
                <a:t>ретинобластомаинфо.рф</a:t>
              </a:r>
              <a:r>
                <a:rPr lang="ru-RU" sz="1400" dirty="0" smtClean="0">
                  <a:hlinkClick r:id="rId4"/>
                </a:rPr>
                <a:t>/</a:t>
              </a:r>
              <a:r>
                <a:rPr lang="ru-RU" sz="1400" dirty="0" smtClean="0"/>
                <a:t> </a:t>
              </a:r>
              <a:endParaRPr lang="ru-RU" sz="1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42200" y="4393177"/>
              <a:ext cx="43214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/>
                <a:t>«</a:t>
              </a:r>
              <a:r>
                <a:rPr lang="ru-RU" sz="1400" b="1" dirty="0" err="1" smtClean="0"/>
                <a:t>Окорис</a:t>
              </a:r>
              <a:r>
                <a:rPr lang="ru-RU" sz="1400" b="1" dirty="0" smtClean="0"/>
                <a:t>» </a:t>
              </a:r>
              <a:r>
                <a:rPr lang="ru-RU" sz="1400" dirty="0" smtClean="0"/>
                <a:t>Уральский центр глазного протезирования </a:t>
              </a:r>
            </a:p>
            <a:p>
              <a:pPr algn="r"/>
              <a:r>
                <a:rPr lang="en-US" sz="1400" dirty="0" smtClean="0">
                  <a:hlinkClick r:id="rId5"/>
                </a:rPr>
                <a:t>https</a:t>
              </a:r>
              <a:r>
                <a:rPr lang="en-US" sz="1400" dirty="0">
                  <a:hlinkClick r:id="rId5"/>
                </a:rPr>
                <a:t>://okoris.ru</a:t>
              </a:r>
              <a:r>
                <a:rPr lang="en-US" sz="1400" dirty="0" smtClean="0">
                  <a:hlinkClick r:id="rId5"/>
                </a:rPr>
                <a:t>/</a:t>
              </a:r>
              <a:endParaRPr lang="ru-RU" sz="1400" dirty="0"/>
            </a:p>
          </p:txBody>
        </p:sp>
        <p:pic>
          <p:nvPicPr>
            <p:cNvPr id="7" name="Рисунок 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461" y="4340954"/>
              <a:ext cx="389813" cy="396000"/>
            </a:xfrm>
            <a:prstGeom prst="rect">
              <a:avLst/>
            </a:prstGeom>
          </p:spPr>
        </p:pic>
      </p:grpSp>
      <p:sp>
        <p:nvSpPr>
          <p:cNvPr id="8" name="Прямоугольник 7"/>
          <p:cNvSpPr/>
          <p:nvPr/>
        </p:nvSpPr>
        <p:spPr>
          <a:xfrm>
            <a:off x="658874" y="469900"/>
            <a:ext cx="63959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indent="-714375" algn="just"/>
            <a:r>
              <a:rPr lang="ru-RU" sz="1300" b="1" dirty="0"/>
              <a:t>Ушакова Татьяна Леонидовна </a:t>
            </a:r>
            <a:r>
              <a:rPr lang="ru-RU" sz="1300" dirty="0"/>
              <a:t>– д.м.н., ведущий научный сотрудник отделения хирургического №1 НИИ детской онкологии и гематологии ФГБУ «НМИЦ онкологии им. Н.Н. Блохина» МЗ РФ, профессор Кафедры детской онкологии ФГБОУ ДПО «РМАНПО»</a:t>
            </a:r>
          </a:p>
          <a:p>
            <a:pPr marL="714375" indent="-714375" algn="just"/>
            <a:endParaRPr lang="ru-RU" sz="1100" b="1" dirty="0" smtClean="0"/>
          </a:p>
          <a:p>
            <a:pPr marL="714375" indent="-714375" algn="just"/>
            <a:r>
              <a:rPr lang="ru-RU" sz="1300" b="1" dirty="0" smtClean="0"/>
              <a:t>Филатова </a:t>
            </a:r>
            <a:r>
              <a:rPr lang="ru-RU" sz="1300" b="1" dirty="0"/>
              <a:t>Ирина Анатольевна </a:t>
            </a:r>
            <a:r>
              <a:rPr lang="ru-RU" sz="1300" dirty="0"/>
              <a:t>– д.м.н., профессор, начальник отдела пластической хирургии и глазного протезирования ФГБУ «НМИЦ глазных болезней им. Гельмгольца» МЗ РФ, сопредседатель Экспертного совета по пластической </a:t>
            </a:r>
            <a:r>
              <a:rPr lang="ru-RU" sz="1300" dirty="0" err="1"/>
              <a:t>офтальмохирургии</a:t>
            </a:r>
            <a:r>
              <a:rPr lang="ru-RU" sz="1300" dirty="0"/>
              <a:t> Ассоциации врачей-офтальмологов России</a:t>
            </a:r>
          </a:p>
          <a:p>
            <a:pPr marL="714375" indent="-714375" algn="just"/>
            <a:endParaRPr lang="ru-RU" sz="1100" dirty="0"/>
          </a:p>
          <a:p>
            <a:pPr marL="714375" indent="-714375" algn="just"/>
            <a:r>
              <a:rPr lang="ru-RU" sz="1300" b="1" dirty="0" err="1"/>
              <a:t>Шклярук</a:t>
            </a:r>
            <a:r>
              <a:rPr lang="ru-RU" sz="1300" b="1" dirty="0"/>
              <a:t> Виктор Васильевич – </a:t>
            </a:r>
            <a:r>
              <a:rPr lang="ru-RU" sz="1300" dirty="0"/>
              <a:t>к.м.н., врач-офтальмолог ООО «Центр глазного протезирования», ассистент Кафедры глазных болезней ФГАОУ ВО «Российский Университет дружбы народов»</a:t>
            </a:r>
          </a:p>
          <a:p>
            <a:pPr marL="714375" indent="-714375" algn="just"/>
            <a:endParaRPr lang="ru-RU" sz="1000" dirty="0"/>
          </a:p>
          <a:p>
            <a:pPr marL="714375" indent="-714375" algn="just"/>
            <a:r>
              <a:rPr lang="ru-RU" sz="1300" b="1" dirty="0"/>
              <a:t>Яровая Вера </a:t>
            </a:r>
            <a:r>
              <a:rPr lang="ru-RU" sz="1300" b="1" dirty="0" smtClean="0"/>
              <a:t>Андреевна </a:t>
            </a:r>
            <a:r>
              <a:rPr lang="ru-RU" sz="1300" dirty="0" smtClean="0"/>
              <a:t>– к.м.н., врач-офтальмолог ФГАУ </a:t>
            </a:r>
            <a:r>
              <a:rPr lang="ru-RU" sz="1300" dirty="0"/>
              <a:t>НМИЦ «МНТК «Микрохирургия глаза» им. акад. С. Н. Федорова» Минздрава </a:t>
            </a:r>
            <a:r>
              <a:rPr lang="ru-RU" sz="1300" dirty="0" smtClean="0"/>
              <a:t>России</a:t>
            </a:r>
          </a:p>
          <a:p>
            <a:pPr marL="714375" indent="-714375" algn="just"/>
            <a:endParaRPr lang="ru-RU" sz="1000" dirty="0"/>
          </a:p>
          <a:p>
            <a:pPr marL="714375" indent="-714375" algn="just"/>
            <a:r>
              <a:rPr lang="ru-RU" sz="1300" b="1" dirty="0" smtClean="0"/>
              <a:t>Яровой </a:t>
            </a:r>
            <a:r>
              <a:rPr lang="ru-RU" sz="1300" b="1" dirty="0"/>
              <a:t>Андрей </a:t>
            </a:r>
            <a:r>
              <a:rPr lang="ru-RU" sz="1300" b="1" dirty="0" smtClean="0"/>
              <a:t>Александрович </a:t>
            </a:r>
            <a:r>
              <a:rPr lang="ru-RU" sz="1300" dirty="0" smtClean="0"/>
              <a:t>– </a:t>
            </a:r>
            <a:r>
              <a:rPr lang="ru-RU" sz="1300" dirty="0"/>
              <a:t>д.м.н., зав. отделом </a:t>
            </a:r>
            <a:r>
              <a:rPr lang="ru-RU" sz="1300" dirty="0" err="1"/>
              <a:t>офтальмоонкологии</a:t>
            </a:r>
            <a:r>
              <a:rPr lang="ru-RU" sz="1300" dirty="0"/>
              <a:t> и радиологии ФГАУ НМИЦ «МНТК «Микрохирургия глаза» им. акад. С. Н. Федорова» Минздрава России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050" y="4889500"/>
            <a:ext cx="2052000" cy="20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</TotalTime>
  <Words>692</Words>
  <Application>Microsoft Office PowerPoint</Application>
  <PresentationFormat>Произвольный</PresentationFormat>
  <Paragraphs>65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 Windows</cp:lastModifiedBy>
  <cp:revision>62</cp:revision>
  <dcterms:created xsi:type="dcterms:W3CDTF">2023-05-30T07:53:19Z</dcterms:created>
  <dcterms:modified xsi:type="dcterms:W3CDTF">2023-06-06T11:29:53Z</dcterms:modified>
</cp:coreProperties>
</file>